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8ED4260-8F60-4171-A2D0-8845AE40BA4D}"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1D64A33-D8E0-49B4-B11D-916756D791FC}" type="slidenum">
              <a:rPr lang="en-US" smtClean="0"/>
              <a:t>‹#›</a:t>
            </a:fld>
            <a:endParaRPr lang="en-US"/>
          </a:p>
        </p:txBody>
      </p:sp>
    </p:spTree>
    <p:extLst>
      <p:ext uri="{BB962C8B-B14F-4D97-AF65-F5344CB8AC3E}">
        <p14:creationId xmlns:p14="http://schemas.microsoft.com/office/powerpoint/2010/main" val="352395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8ED4260-8F60-4171-A2D0-8845AE40BA4D}"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1D64A33-D8E0-49B4-B11D-916756D791FC}" type="slidenum">
              <a:rPr lang="en-US" smtClean="0"/>
              <a:t>‹#›</a:t>
            </a:fld>
            <a:endParaRPr lang="en-US"/>
          </a:p>
        </p:txBody>
      </p:sp>
    </p:spTree>
    <p:extLst>
      <p:ext uri="{BB962C8B-B14F-4D97-AF65-F5344CB8AC3E}">
        <p14:creationId xmlns:p14="http://schemas.microsoft.com/office/powerpoint/2010/main" val="4257477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8ED4260-8F60-4171-A2D0-8845AE40BA4D}"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1D64A33-D8E0-49B4-B11D-916756D791FC}" type="slidenum">
              <a:rPr lang="en-US" smtClean="0"/>
              <a:t>‹#›</a:t>
            </a:fld>
            <a:endParaRPr lang="en-US"/>
          </a:p>
        </p:txBody>
      </p:sp>
    </p:spTree>
    <p:extLst>
      <p:ext uri="{BB962C8B-B14F-4D97-AF65-F5344CB8AC3E}">
        <p14:creationId xmlns:p14="http://schemas.microsoft.com/office/powerpoint/2010/main" val="34857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8ED4260-8F60-4171-A2D0-8845AE40BA4D}"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1D64A33-D8E0-49B4-B11D-916756D791FC}" type="slidenum">
              <a:rPr lang="en-US" smtClean="0"/>
              <a:t>‹#›</a:t>
            </a:fld>
            <a:endParaRPr lang="en-US"/>
          </a:p>
        </p:txBody>
      </p:sp>
    </p:spTree>
    <p:extLst>
      <p:ext uri="{BB962C8B-B14F-4D97-AF65-F5344CB8AC3E}">
        <p14:creationId xmlns:p14="http://schemas.microsoft.com/office/powerpoint/2010/main" val="2764285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8ED4260-8F60-4171-A2D0-8845AE40BA4D}"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1D64A33-D8E0-49B4-B11D-916756D791FC}" type="slidenum">
              <a:rPr lang="en-US" smtClean="0"/>
              <a:t>‹#›</a:t>
            </a:fld>
            <a:endParaRPr lang="en-US"/>
          </a:p>
        </p:txBody>
      </p:sp>
    </p:spTree>
    <p:extLst>
      <p:ext uri="{BB962C8B-B14F-4D97-AF65-F5344CB8AC3E}">
        <p14:creationId xmlns:p14="http://schemas.microsoft.com/office/powerpoint/2010/main" val="1321330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48ED4260-8F60-4171-A2D0-8845AE40BA4D}" type="datetimeFigureOut">
              <a:rPr lang="en-US" smtClean="0"/>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1D64A33-D8E0-49B4-B11D-916756D791FC}" type="slidenum">
              <a:rPr lang="en-US" smtClean="0"/>
              <a:t>‹#›</a:t>
            </a:fld>
            <a:endParaRPr lang="en-US"/>
          </a:p>
        </p:txBody>
      </p:sp>
    </p:spTree>
    <p:extLst>
      <p:ext uri="{BB962C8B-B14F-4D97-AF65-F5344CB8AC3E}">
        <p14:creationId xmlns:p14="http://schemas.microsoft.com/office/powerpoint/2010/main" val="699832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48ED4260-8F60-4171-A2D0-8845AE40BA4D}" type="datetimeFigureOut">
              <a:rPr lang="en-US" smtClean="0"/>
              <a:t>5/6/2022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1D64A33-D8E0-49B4-B11D-916756D791FC}" type="slidenum">
              <a:rPr lang="en-US" smtClean="0"/>
              <a:t>‹#›</a:t>
            </a:fld>
            <a:endParaRPr lang="en-US"/>
          </a:p>
        </p:txBody>
      </p:sp>
    </p:spTree>
    <p:extLst>
      <p:ext uri="{BB962C8B-B14F-4D97-AF65-F5344CB8AC3E}">
        <p14:creationId xmlns:p14="http://schemas.microsoft.com/office/powerpoint/2010/main" val="3199560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8ED4260-8F60-4171-A2D0-8845AE40BA4D}" type="datetimeFigureOut">
              <a:rPr lang="en-US" smtClean="0"/>
              <a:t>5/6/2022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1D64A33-D8E0-49B4-B11D-916756D791FC}" type="slidenum">
              <a:rPr lang="en-US" smtClean="0"/>
              <a:t>‹#›</a:t>
            </a:fld>
            <a:endParaRPr lang="en-US"/>
          </a:p>
        </p:txBody>
      </p:sp>
    </p:spTree>
    <p:extLst>
      <p:ext uri="{BB962C8B-B14F-4D97-AF65-F5344CB8AC3E}">
        <p14:creationId xmlns:p14="http://schemas.microsoft.com/office/powerpoint/2010/main" val="221136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8ED4260-8F60-4171-A2D0-8845AE40BA4D}" type="datetimeFigureOut">
              <a:rPr lang="en-US" smtClean="0"/>
              <a:t>5/6/2022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1D64A33-D8E0-49B4-B11D-916756D791FC}" type="slidenum">
              <a:rPr lang="en-US" smtClean="0"/>
              <a:t>‹#›</a:t>
            </a:fld>
            <a:endParaRPr lang="en-US"/>
          </a:p>
        </p:txBody>
      </p:sp>
    </p:spTree>
    <p:extLst>
      <p:ext uri="{BB962C8B-B14F-4D97-AF65-F5344CB8AC3E}">
        <p14:creationId xmlns:p14="http://schemas.microsoft.com/office/powerpoint/2010/main" val="1222700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8ED4260-8F60-4171-A2D0-8845AE40BA4D}" type="datetimeFigureOut">
              <a:rPr lang="en-US" smtClean="0"/>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1D64A33-D8E0-49B4-B11D-916756D791FC}" type="slidenum">
              <a:rPr lang="en-US" smtClean="0"/>
              <a:t>‹#›</a:t>
            </a:fld>
            <a:endParaRPr lang="en-US"/>
          </a:p>
        </p:txBody>
      </p:sp>
    </p:spTree>
    <p:extLst>
      <p:ext uri="{BB962C8B-B14F-4D97-AF65-F5344CB8AC3E}">
        <p14:creationId xmlns:p14="http://schemas.microsoft.com/office/powerpoint/2010/main" val="113619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8ED4260-8F60-4171-A2D0-8845AE40BA4D}" type="datetimeFigureOut">
              <a:rPr lang="en-US" smtClean="0"/>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1D64A33-D8E0-49B4-B11D-916756D791FC}" type="slidenum">
              <a:rPr lang="en-US" smtClean="0"/>
              <a:t>‹#›</a:t>
            </a:fld>
            <a:endParaRPr lang="en-US"/>
          </a:p>
        </p:txBody>
      </p:sp>
    </p:spTree>
    <p:extLst>
      <p:ext uri="{BB962C8B-B14F-4D97-AF65-F5344CB8AC3E}">
        <p14:creationId xmlns:p14="http://schemas.microsoft.com/office/powerpoint/2010/main" val="1793641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ED4260-8F60-4171-A2D0-8845AE40BA4D}" type="datetimeFigureOut">
              <a:rPr lang="en-US" smtClean="0"/>
              <a:t>5/6/2022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64A33-D8E0-49B4-B11D-916756D791FC}" type="slidenum">
              <a:rPr lang="en-US" smtClean="0"/>
              <a:t>‹#›</a:t>
            </a:fld>
            <a:endParaRPr lang="en-US"/>
          </a:p>
        </p:txBody>
      </p:sp>
    </p:spTree>
    <p:extLst>
      <p:ext uri="{BB962C8B-B14F-4D97-AF65-F5344CB8AC3E}">
        <p14:creationId xmlns:p14="http://schemas.microsoft.com/office/powerpoint/2010/main" val="2508761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340769"/>
            <a:ext cx="7772400" cy="1728191"/>
          </a:xfrm>
        </p:spPr>
        <p:txBody>
          <a:bodyPr>
            <a:normAutofit/>
          </a:bodyPr>
          <a:lstStyle/>
          <a:p>
            <a:pPr rtl="1"/>
            <a:r>
              <a:rPr lang="ar-IQ" b="1" dirty="0" smtClean="0">
                <a:solidFill>
                  <a:srgbClr val="0070C0"/>
                </a:solidFill>
              </a:rPr>
              <a:t>الدرس العملي </a:t>
            </a:r>
            <a:r>
              <a:rPr lang="ar-IQ" b="1" dirty="0" smtClean="0">
                <a:solidFill>
                  <a:srgbClr val="0070C0"/>
                </a:solidFill>
              </a:rPr>
              <a:t>الخامس</a:t>
            </a:r>
            <a:br>
              <a:rPr lang="ar-IQ" b="1" dirty="0" smtClean="0">
                <a:solidFill>
                  <a:srgbClr val="0070C0"/>
                </a:solidFill>
              </a:rPr>
            </a:br>
            <a:r>
              <a:rPr lang="ar-IQ" b="1" dirty="0" smtClean="0">
                <a:solidFill>
                  <a:srgbClr val="0070C0"/>
                </a:solidFill>
              </a:rPr>
              <a:t>د. </a:t>
            </a:r>
            <a:r>
              <a:rPr lang="ar-IQ" b="1" dirty="0" err="1" smtClean="0">
                <a:solidFill>
                  <a:srgbClr val="0070C0"/>
                </a:solidFill>
              </a:rPr>
              <a:t>عبدالكاظم</a:t>
            </a:r>
            <a:r>
              <a:rPr lang="ar-IQ" b="1" dirty="0" smtClean="0">
                <a:solidFill>
                  <a:srgbClr val="0070C0"/>
                </a:solidFill>
              </a:rPr>
              <a:t> ناصر صالح</a:t>
            </a:r>
            <a:r>
              <a:rPr lang="ar-IQ" b="1" dirty="0" smtClean="0">
                <a:solidFill>
                  <a:srgbClr val="0070C0"/>
                </a:solidFill>
              </a:rPr>
              <a:t> </a:t>
            </a:r>
            <a:endParaRPr lang="en-US" b="1" dirty="0">
              <a:solidFill>
                <a:srgbClr val="0070C0"/>
              </a:solidFill>
            </a:endParaRPr>
          </a:p>
        </p:txBody>
      </p:sp>
      <p:sp>
        <p:nvSpPr>
          <p:cNvPr id="3" name="عنوان فرعي 2"/>
          <p:cNvSpPr>
            <a:spLocks noGrp="1"/>
          </p:cNvSpPr>
          <p:nvPr>
            <p:ph type="subTitle" idx="1"/>
          </p:nvPr>
        </p:nvSpPr>
        <p:spPr>
          <a:xfrm>
            <a:off x="1371600" y="3429000"/>
            <a:ext cx="6400800" cy="2209800"/>
          </a:xfrm>
        </p:spPr>
        <p:txBody>
          <a:bodyPr/>
          <a:lstStyle/>
          <a:p>
            <a:pPr rtl="1"/>
            <a:r>
              <a:rPr lang="ar-IQ" sz="5400" dirty="0" smtClean="0">
                <a:solidFill>
                  <a:srgbClr val="FF0000"/>
                </a:solidFill>
              </a:rPr>
              <a:t>عنوان المحاضرة </a:t>
            </a:r>
          </a:p>
          <a:p>
            <a:pPr rtl="1"/>
            <a:r>
              <a:rPr lang="ar-IQ" sz="5400" dirty="0" smtClean="0">
                <a:solidFill>
                  <a:srgbClr val="FF0000"/>
                </a:solidFill>
              </a:rPr>
              <a:t>طرق </a:t>
            </a:r>
            <a:r>
              <a:rPr lang="ar-IQ" sz="5400" dirty="0">
                <a:solidFill>
                  <a:srgbClr val="FF0000"/>
                </a:solidFill>
              </a:rPr>
              <a:t>زراعة البذور </a:t>
            </a:r>
            <a:endParaRPr lang="en-US" sz="5400" dirty="0">
              <a:solidFill>
                <a:srgbClr val="FF0000"/>
              </a:solidFill>
            </a:endParaRPr>
          </a:p>
          <a:p>
            <a:pPr rtl="1"/>
            <a:endParaRPr lang="en-US" dirty="0">
              <a:solidFill>
                <a:srgbClr val="FF0000"/>
              </a:solidFill>
            </a:endParaRPr>
          </a:p>
        </p:txBody>
      </p:sp>
      <p:pic>
        <p:nvPicPr>
          <p:cNvPr id="1026" name="Picture 2" descr="C:\Users\alMasar\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2563"/>
            <a:ext cx="1800200" cy="166226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lMasar\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182562"/>
            <a:ext cx="1584176" cy="1662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306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pPr algn="r" rtl="1"/>
            <a:r>
              <a:rPr lang="ar-IQ" sz="3600" dirty="0" smtClean="0">
                <a:solidFill>
                  <a:srgbClr val="FF0000"/>
                </a:solidFill>
              </a:rPr>
              <a:t>مزايا زراعة البذور على مروز:</a:t>
            </a:r>
            <a:br>
              <a:rPr lang="ar-IQ" sz="3600" dirty="0" smtClean="0">
                <a:solidFill>
                  <a:srgbClr val="FF0000"/>
                </a:solidFill>
              </a:rPr>
            </a:br>
            <a:r>
              <a:rPr lang="ar-IQ" sz="3600" dirty="0" smtClean="0">
                <a:solidFill>
                  <a:srgbClr val="FF0000"/>
                </a:solidFill>
              </a:rPr>
              <a:t/>
            </a:r>
            <a:br>
              <a:rPr lang="ar-IQ" sz="3600" dirty="0" smtClean="0">
                <a:solidFill>
                  <a:srgbClr val="FF0000"/>
                </a:solidFill>
              </a:rPr>
            </a:br>
            <a:r>
              <a:rPr lang="ar-IQ" sz="3600" dirty="0" smtClean="0"/>
              <a:t>1 – </a:t>
            </a:r>
            <a:r>
              <a:rPr lang="ar-IQ" sz="3600" dirty="0" err="1" smtClean="0"/>
              <a:t>أنتظام</a:t>
            </a:r>
            <a:r>
              <a:rPr lang="ar-IQ" sz="3600" dirty="0" smtClean="0"/>
              <a:t> المسافات بين النباتات فيكون لكل منها حيز كاف من التربة ينمو فيه ويؤخذ </a:t>
            </a:r>
            <a:r>
              <a:rPr lang="ar-IQ" sz="3600" dirty="0" err="1" smtClean="0"/>
              <a:t>حاجتة</a:t>
            </a:r>
            <a:r>
              <a:rPr lang="ar-IQ" sz="3600" dirty="0" smtClean="0"/>
              <a:t> من الضوء والهواء والغذاء .</a:t>
            </a:r>
            <a:br>
              <a:rPr lang="ar-IQ" sz="3600" dirty="0" smtClean="0"/>
            </a:br>
            <a:r>
              <a:rPr lang="ar-IQ" sz="3600" dirty="0" smtClean="0"/>
              <a:t>2 – </a:t>
            </a:r>
            <a:r>
              <a:rPr lang="ar-IQ" sz="3600" dirty="0" err="1" smtClean="0"/>
              <a:t>أنتظام</a:t>
            </a:r>
            <a:r>
              <a:rPr lang="ar-IQ" sz="3600" dirty="0" smtClean="0"/>
              <a:t> الري حيث تأخذ النباتات حاجاتها من الماء دون ان يتجمع حولها .</a:t>
            </a:r>
            <a:br>
              <a:rPr lang="ar-IQ" sz="3600" dirty="0" smtClean="0"/>
            </a:br>
            <a:r>
              <a:rPr lang="ar-IQ" sz="3600" dirty="0" smtClean="0"/>
              <a:t>3 - سهولة التعشيب والعزق .</a:t>
            </a:r>
            <a:br>
              <a:rPr lang="ar-IQ" sz="3600" dirty="0" smtClean="0"/>
            </a:br>
            <a:r>
              <a:rPr lang="ar-IQ" sz="3600" dirty="0" smtClean="0"/>
              <a:t>4 – سهولة أجراء عملية التطعيم والقلع ومكافحة الآفات وغير ذلك من العمليات الزراعية الأخرى  </a:t>
            </a:r>
            <a:r>
              <a:rPr lang="ar-IQ" sz="3600" dirty="0" smtClean="0">
                <a:solidFill>
                  <a:srgbClr val="FF0000"/>
                </a:solidFill>
              </a:rPr>
              <a:t> </a:t>
            </a:r>
            <a:endParaRPr lang="en-US" sz="3600" dirty="0">
              <a:solidFill>
                <a:srgbClr val="FF0000"/>
              </a:solidFill>
            </a:endParaRPr>
          </a:p>
        </p:txBody>
      </p:sp>
    </p:spTree>
    <p:extLst>
      <p:ext uri="{BB962C8B-B14F-4D97-AF65-F5344CB8AC3E}">
        <p14:creationId xmlns:p14="http://schemas.microsoft.com/office/powerpoint/2010/main" val="3728534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fontScale="90000"/>
          </a:bodyPr>
          <a:lstStyle/>
          <a:p>
            <a:pPr algn="r" rtl="1"/>
            <a:r>
              <a:rPr lang="ar-IQ" sz="4000" dirty="0" smtClean="0"/>
              <a:t/>
            </a:r>
            <a:br>
              <a:rPr lang="ar-IQ" sz="4000" dirty="0" smtClean="0"/>
            </a:br>
            <a:r>
              <a:rPr lang="ar-IQ" sz="4000" dirty="0" smtClean="0">
                <a:solidFill>
                  <a:srgbClr val="FF0000"/>
                </a:solidFill>
              </a:rPr>
              <a:t>خامسا </a:t>
            </a:r>
            <a:r>
              <a:rPr lang="ar-IQ" sz="4000" dirty="0">
                <a:solidFill>
                  <a:srgbClr val="FF0000"/>
                </a:solidFill>
              </a:rPr>
              <a:t>: طريقة زراعة في المحل </a:t>
            </a:r>
            <a:r>
              <a:rPr lang="ar-IQ" sz="4000" dirty="0" smtClean="0">
                <a:solidFill>
                  <a:srgbClr val="FF0000"/>
                </a:solidFill>
              </a:rPr>
              <a:t>المستديم : </a:t>
            </a:r>
            <a:r>
              <a:rPr lang="en-US" sz="4000" dirty="0"/>
              <a:t/>
            </a:r>
            <a:br>
              <a:rPr lang="en-US" sz="4000" dirty="0"/>
            </a:br>
            <a:r>
              <a:rPr lang="ar-IQ" sz="4000" dirty="0"/>
              <a:t>تتبع الزراعة المباشرة  في المحل المستديم لبعض بذور الفاكهة كالخوخ والمشمش والفستق والجوز حيث يتم تحضير الارض المراد زراعتها وذلك بحراثتها وتنعيمها وتسويتها ثم تحدد مواضع الحفر التي تزرع فيها البذور وتحضر وتوضع بذرتان في كل حفرة على عمق 5 سم وتغطى بالتراب  واذ كانت التربة ثقيلة يوضع في الحفرة قليل من الرمل وتزرع البذور فوقه وتغطى بطبقة من الرمل ايضا  وتروى الحفر احيانا  بمرش حتى يتم انبات البذور ثم تفتح لها سواقي منتظمة لريها وبعد تكامل الانبات تخف البادر ات الى نبته واحدة </a:t>
            </a:r>
            <a:r>
              <a:rPr lang="ar-IQ" sz="4000" dirty="0" smtClean="0"/>
              <a:t>.</a:t>
            </a:r>
            <a:r>
              <a:rPr lang="en-US" dirty="0"/>
              <a:t/>
            </a:r>
            <a:br>
              <a:rPr lang="en-US" dirty="0"/>
            </a:br>
            <a:endParaRPr lang="en-US" dirty="0"/>
          </a:p>
        </p:txBody>
      </p:sp>
    </p:spTree>
    <p:extLst>
      <p:ext uri="{BB962C8B-B14F-4D97-AF65-F5344CB8AC3E}">
        <p14:creationId xmlns:p14="http://schemas.microsoft.com/office/powerpoint/2010/main" val="630843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12968" cy="6552728"/>
          </a:xfrm>
        </p:spPr>
        <p:txBody>
          <a:bodyPr>
            <a:normAutofit fontScale="90000"/>
          </a:bodyPr>
          <a:lstStyle/>
          <a:p>
            <a:pPr algn="r" rtl="1"/>
            <a:r>
              <a:rPr lang="ar-IQ" dirty="0"/>
              <a:t> </a:t>
            </a:r>
            <a:r>
              <a:rPr lang="en-US" sz="3600" dirty="0"/>
              <a:t/>
            </a:r>
            <a:br>
              <a:rPr lang="en-US" sz="3600" dirty="0"/>
            </a:br>
            <a:r>
              <a:rPr lang="ar-IQ" sz="3600" dirty="0">
                <a:solidFill>
                  <a:srgbClr val="FF0000"/>
                </a:solidFill>
              </a:rPr>
              <a:t>سادسا : طريقة زراعه في سنادين الجيفي</a:t>
            </a:r>
            <a:r>
              <a:rPr lang="en-US" sz="3600" dirty="0">
                <a:solidFill>
                  <a:srgbClr val="FF0000"/>
                </a:solidFill>
              </a:rPr>
              <a:t> </a:t>
            </a:r>
            <a:r>
              <a:rPr lang="en-US" sz="3600" dirty="0" smtClean="0">
                <a:solidFill>
                  <a:srgbClr val="FF0000"/>
                </a:solidFill>
              </a:rPr>
              <a:t>Jiffy</a:t>
            </a:r>
            <a:r>
              <a:rPr lang="ar-IQ" sz="3600" dirty="0" smtClean="0">
                <a:solidFill>
                  <a:srgbClr val="FF0000"/>
                </a:solidFill>
              </a:rPr>
              <a:t> وأقراص </a:t>
            </a:r>
            <a:r>
              <a:rPr lang="en-US" sz="3600" smtClean="0">
                <a:solidFill>
                  <a:srgbClr val="FF0000"/>
                </a:solidFill>
              </a:rPr>
              <a:t>Jiffy</a:t>
            </a:r>
            <a:r>
              <a:rPr lang="en-US" sz="3600">
                <a:solidFill>
                  <a:srgbClr val="FF0000"/>
                </a:solidFill>
              </a:rPr>
              <a:t>7</a:t>
            </a:r>
            <a:r>
              <a:rPr lang="en-US" sz="3600" smtClean="0">
                <a:solidFill>
                  <a:srgbClr val="FF0000"/>
                </a:solidFill>
              </a:rPr>
              <a:t>  </a:t>
            </a:r>
            <a:r>
              <a:rPr lang="ar-IQ" sz="3600" dirty="0" smtClean="0">
                <a:solidFill>
                  <a:srgbClr val="FF0000"/>
                </a:solidFill>
              </a:rPr>
              <a:t>:</a:t>
            </a:r>
            <a:r>
              <a:rPr lang="en-US" sz="3600" dirty="0" smtClean="0">
                <a:solidFill>
                  <a:srgbClr val="FF0000"/>
                </a:solidFill>
              </a:rPr>
              <a:t> </a:t>
            </a:r>
            <a:r>
              <a:rPr lang="en-US" sz="3600" dirty="0"/>
              <a:t/>
            </a:r>
            <a:br>
              <a:rPr lang="en-US" sz="3600" dirty="0"/>
            </a:br>
            <a:r>
              <a:rPr lang="ar-IQ" sz="3600" dirty="0">
                <a:solidFill>
                  <a:srgbClr val="7030A0"/>
                </a:solidFill>
              </a:rPr>
              <a:t>1: سنادين الجيفي </a:t>
            </a:r>
            <a:r>
              <a:rPr lang="en-US" sz="3600" dirty="0" smtClean="0">
                <a:solidFill>
                  <a:srgbClr val="7030A0"/>
                </a:solidFill>
              </a:rPr>
              <a:t>Jiffy</a:t>
            </a:r>
            <a:r>
              <a:rPr lang="ar-IQ" sz="3600" dirty="0" smtClean="0">
                <a:solidFill>
                  <a:srgbClr val="7030A0"/>
                </a:solidFill>
              </a:rPr>
              <a:t>: </a:t>
            </a:r>
            <a:r>
              <a:rPr lang="ar-IQ" sz="3600" dirty="0"/>
              <a:t>وهي عبارة عن سنادين مصنوعة من مادة </a:t>
            </a:r>
            <a:r>
              <a:rPr lang="en-US" sz="3600" dirty="0" smtClean="0"/>
              <a:t>peat</a:t>
            </a:r>
            <a:r>
              <a:rPr lang="ar-IQ" sz="3600" dirty="0" smtClean="0"/>
              <a:t> مع </a:t>
            </a:r>
            <a:r>
              <a:rPr lang="ar-IQ" sz="3600" dirty="0"/>
              <a:t>مواد </a:t>
            </a:r>
            <a:r>
              <a:rPr lang="ar-IQ" sz="3600" dirty="0" smtClean="0"/>
              <a:t>لاصقة </a:t>
            </a:r>
            <a:r>
              <a:rPr lang="ar-IQ" sz="3600" dirty="0"/>
              <a:t>حيث تملا السنادين بالخلطة ثم تزرع البذور فيها مثل بذور </a:t>
            </a:r>
            <a:r>
              <a:rPr lang="ar-IQ" sz="3600" dirty="0" err="1"/>
              <a:t>الطماطة</a:t>
            </a:r>
            <a:r>
              <a:rPr lang="ar-IQ" sz="3600" dirty="0"/>
              <a:t>  والخيار والخس </a:t>
            </a:r>
            <a:r>
              <a:rPr lang="ar-IQ" sz="3600" dirty="0" err="1"/>
              <a:t>واللهانة</a:t>
            </a:r>
            <a:r>
              <a:rPr lang="ar-IQ" sz="3600" dirty="0"/>
              <a:t> وتسقى وتوضع داخل البيوت البلاستيكية او الزجاجية او الظلل الخشبية وعند وصول الشتلات الى الحجم المناسب لها تنقل الى المكان الدائم وتزرع الشتلات مع </a:t>
            </a:r>
            <a:r>
              <a:rPr lang="ar-IQ" sz="3600" dirty="0" err="1"/>
              <a:t>السندانه</a:t>
            </a:r>
            <a:r>
              <a:rPr lang="ar-IQ" sz="3600" dirty="0"/>
              <a:t> حيث ان جذور النباتات لها القابلية على اختراقها والنمو داخل التربة وكذلك اضافة مادة عضوية للتربة يستفاد النبات منها </a:t>
            </a:r>
            <a:r>
              <a:rPr lang="ar-IQ" sz="3600" dirty="0" smtClean="0"/>
              <a:t>.</a:t>
            </a:r>
            <a:r>
              <a:rPr lang="en-US" sz="3600" dirty="0"/>
              <a:t/>
            </a:r>
            <a:br>
              <a:rPr lang="en-US" sz="3600" dirty="0"/>
            </a:br>
            <a:r>
              <a:rPr lang="ar-IQ" sz="3600" dirty="0">
                <a:solidFill>
                  <a:srgbClr val="7030A0"/>
                </a:solidFill>
              </a:rPr>
              <a:t>2 اقراص </a:t>
            </a:r>
            <a:r>
              <a:rPr lang="en-US" sz="3600" dirty="0" smtClean="0">
                <a:solidFill>
                  <a:srgbClr val="7030A0"/>
                </a:solidFill>
              </a:rPr>
              <a:t>Jiffy 7</a:t>
            </a:r>
            <a:r>
              <a:rPr lang="ar-IQ" sz="3600" dirty="0" smtClean="0">
                <a:solidFill>
                  <a:srgbClr val="7030A0"/>
                </a:solidFill>
              </a:rPr>
              <a:t> </a:t>
            </a:r>
            <a:r>
              <a:rPr lang="ar-IQ" sz="3600" dirty="0">
                <a:solidFill>
                  <a:srgbClr val="7030A0"/>
                </a:solidFill>
              </a:rPr>
              <a:t>: </a:t>
            </a:r>
            <a:r>
              <a:rPr lang="ar-IQ" sz="3600" dirty="0"/>
              <a:t>وهي عبارة عن اقراص مصنوعة من </a:t>
            </a:r>
            <a:r>
              <a:rPr lang="ar-IQ" sz="3600" dirty="0" smtClean="0"/>
              <a:t>مادة</a:t>
            </a:r>
            <a:r>
              <a:rPr lang="en-US" sz="3600" dirty="0" smtClean="0"/>
              <a:t>  peat</a:t>
            </a:r>
            <a:r>
              <a:rPr lang="ar-IQ" sz="3600" dirty="0" smtClean="0"/>
              <a:t> </a:t>
            </a:r>
            <a:r>
              <a:rPr lang="ar-IQ" sz="3600" dirty="0"/>
              <a:t>ومضغوطة حيث تنقع في الماء قبل استعمالها  فيزداد حجمها ثم بعد ذلك توضع البذور </a:t>
            </a:r>
            <a:r>
              <a:rPr lang="ar-IQ" sz="3600" dirty="0" smtClean="0"/>
              <a:t>داخل</a:t>
            </a:r>
            <a:r>
              <a:rPr lang="ar-IQ" sz="3600" dirty="0"/>
              <a:t>ه</a:t>
            </a:r>
            <a:r>
              <a:rPr lang="ar-IQ" sz="3600" dirty="0" smtClean="0"/>
              <a:t>ا </a:t>
            </a:r>
            <a:r>
              <a:rPr lang="ar-IQ" sz="3600" dirty="0"/>
              <a:t>وبعد انباتها تزرع الشتلات النامية مع هذه الاقراص مباشرة  في المكان الدائم </a:t>
            </a:r>
            <a:r>
              <a:rPr lang="ar-IQ" sz="3600" dirty="0" smtClean="0"/>
              <a:t>لها .</a:t>
            </a:r>
            <a:r>
              <a:rPr lang="en-US" dirty="0"/>
              <a:t/>
            </a:r>
            <a:br>
              <a:rPr lang="en-US" dirty="0"/>
            </a:br>
            <a:endParaRPr lang="en-US" dirty="0"/>
          </a:p>
        </p:txBody>
      </p:sp>
    </p:spTree>
    <p:extLst>
      <p:ext uri="{BB962C8B-B14F-4D97-AF65-F5344CB8AC3E}">
        <p14:creationId xmlns:p14="http://schemas.microsoft.com/office/powerpoint/2010/main" val="598128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dirty="0" smtClean="0">
                <a:solidFill>
                  <a:srgbClr val="FF0000"/>
                </a:solidFill>
              </a:rPr>
              <a:t>نماذج من اوعية واقراص </a:t>
            </a:r>
            <a:r>
              <a:rPr lang="en-US" dirty="0" smtClean="0">
                <a:solidFill>
                  <a:srgbClr val="FF0000"/>
                </a:solidFill>
              </a:rPr>
              <a:t>Jiffy 7</a:t>
            </a:r>
            <a:endParaRPr lang="en-US" dirty="0">
              <a:solidFill>
                <a:srgbClr val="FF0000"/>
              </a:solidFill>
            </a:endParaRPr>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19672" y="1484784"/>
            <a:ext cx="6120680" cy="5040560"/>
          </a:xfrm>
        </p:spPr>
      </p:pic>
    </p:spTree>
    <p:extLst>
      <p:ext uri="{BB962C8B-B14F-4D97-AF65-F5344CB8AC3E}">
        <p14:creationId xmlns:p14="http://schemas.microsoft.com/office/powerpoint/2010/main" val="4267241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a:bodyPr>
          <a:lstStyle/>
          <a:p>
            <a:pPr rtl="1"/>
            <a:r>
              <a:rPr lang="ar-IQ" sz="5400" i="1" dirty="0" smtClean="0">
                <a:solidFill>
                  <a:srgbClr val="0070C0"/>
                </a:solidFill>
              </a:rPr>
              <a:t>شكرا</a:t>
            </a:r>
            <a:r>
              <a:rPr lang="en-US" sz="5400" i="1" dirty="0" smtClean="0">
                <a:solidFill>
                  <a:srgbClr val="0070C0"/>
                </a:solidFill>
              </a:rPr>
              <a:t>”</a:t>
            </a:r>
            <a:r>
              <a:rPr lang="ar-IQ" sz="5400" i="1" dirty="0" smtClean="0">
                <a:solidFill>
                  <a:srgbClr val="0070C0"/>
                </a:solidFill>
              </a:rPr>
              <a:t> لحسن أصغائكم</a:t>
            </a:r>
            <a:endParaRPr lang="en-US" sz="5400" i="1" dirty="0">
              <a:solidFill>
                <a:srgbClr val="0070C0"/>
              </a:solidFill>
            </a:endParaRPr>
          </a:p>
        </p:txBody>
      </p:sp>
    </p:spTree>
    <p:extLst>
      <p:ext uri="{BB962C8B-B14F-4D97-AF65-F5344CB8AC3E}">
        <p14:creationId xmlns:p14="http://schemas.microsoft.com/office/powerpoint/2010/main" val="2036359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fontScale="90000"/>
          </a:bodyPr>
          <a:lstStyle/>
          <a:p>
            <a:pPr algn="r" rtl="1"/>
            <a:r>
              <a:rPr lang="ar-IQ" dirty="0">
                <a:solidFill>
                  <a:srgbClr val="FF0000"/>
                </a:solidFill>
              </a:rPr>
              <a:t>طرق زراعة البذور </a:t>
            </a:r>
            <a:r>
              <a:rPr lang="ar-IQ" dirty="0" smtClean="0">
                <a:solidFill>
                  <a:srgbClr val="FF0000"/>
                </a:solidFill>
              </a:rPr>
              <a:t>:</a:t>
            </a:r>
            <a:r>
              <a:rPr lang="en-US" dirty="0"/>
              <a:t/>
            </a:r>
            <a:br>
              <a:rPr lang="en-US" dirty="0"/>
            </a:br>
            <a:r>
              <a:rPr lang="ar-IQ" dirty="0"/>
              <a:t>نتبع عدة طرق لزرعة البذور منها </a:t>
            </a:r>
            <a:r>
              <a:rPr lang="ar-IQ" dirty="0" smtClean="0"/>
              <a:t>:</a:t>
            </a:r>
            <a:r>
              <a:rPr lang="en-US" dirty="0"/>
              <a:t/>
            </a:r>
            <a:br>
              <a:rPr lang="en-US" dirty="0"/>
            </a:br>
            <a:r>
              <a:rPr lang="ar-IQ" dirty="0"/>
              <a:t>1 – الزراعة في السنادين </a:t>
            </a:r>
            <a:r>
              <a:rPr lang="en-US" dirty="0"/>
              <a:t/>
            </a:r>
            <a:br>
              <a:rPr lang="en-US" dirty="0"/>
            </a:br>
            <a:r>
              <a:rPr lang="ar-IQ" dirty="0"/>
              <a:t>2- الزراعة في الصناديق الخشبية </a:t>
            </a:r>
            <a:r>
              <a:rPr lang="en-US" dirty="0"/>
              <a:t/>
            </a:r>
            <a:br>
              <a:rPr lang="en-US" dirty="0"/>
            </a:br>
            <a:r>
              <a:rPr lang="ar-IQ" dirty="0"/>
              <a:t>3- الزراعة في </a:t>
            </a:r>
            <a:r>
              <a:rPr lang="ar-IQ" dirty="0" smtClean="0"/>
              <a:t>الأحواض </a:t>
            </a:r>
            <a:r>
              <a:rPr lang="ar-IQ" dirty="0"/>
              <a:t>(الالواح الصغيرة )</a:t>
            </a:r>
            <a:r>
              <a:rPr lang="en-US" dirty="0"/>
              <a:t/>
            </a:r>
            <a:br>
              <a:rPr lang="en-US" dirty="0"/>
            </a:br>
            <a:r>
              <a:rPr lang="ar-IQ" dirty="0"/>
              <a:t>4- الزراعة في المروز (</a:t>
            </a:r>
            <a:r>
              <a:rPr lang="ar-IQ" dirty="0" smtClean="0"/>
              <a:t>المتون </a:t>
            </a:r>
            <a:r>
              <a:rPr lang="ar-IQ" dirty="0"/>
              <a:t>)</a:t>
            </a:r>
            <a:r>
              <a:rPr lang="en-US" dirty="0"/>
              <a:t/>
            </a:r>
            <a:br>
              <a:rPr lang="en-US" dirty="0"/>
            </a:br>
            <a:r>
              <a:rPr lang="ar-IQ" dirty="0"/>
              <a:t>5- الزراعة في الحفر الصغيرة بالمحل المستديم </a:t>
            </a:r>
            <a:r>
              <a:rPr lang="en-US" dirty="0"/>
              <a:t/>
            </a:r>
            <a:br>
              <a:rPr lang="en-US" dirty="0"/>
            </a:br>
            <a:r>
              <a:rPr lang="ar-IQ" dirty="0" smtClean="0"/>
              <a:t>6- </a:t>
            </a:r>
            <a:r>
              <a:rPr lang="ar-IQ" dirty="0"/>
              <a:t>الزراعة في سنادين </a:t>
            </a:r>
            <a:r>
              <a:rPr lang="en-US" dirty="0" smtClean="0"/>
              <a:t>Jiffy</a:t>
            </a:r>
            <a:r>
              <a:rPr lang="ar-IQ" dirty="0" smtClean="0"/>
              <a:t> و أقراص </a:t>
            </a:r>
            <a:r>
              <a:rPr lang="en-US" dirty="0" smtClean="0"/>
              <a:t>jiffy7</a:t>
            </a:r>
            <a:r>
              <a:rPr lang="en-US" dirty="0"/>
              <a:t/>
            </a:r>
            <a:br>
              <a:rPr lang="en-US" dirty="0"/>
            </a:br>
            <a:endParaRPr lang="en-US" dirty="0"/>
          </a:p>
        </p:txBody>
      </p:sp>
    </p:spTree>
    <p:extLst>
      <p:ext uri="{BB962C8B-B14F-4D97-AF65-F5344CB8AC3E}">
        <p14:creationId xmlns:p14="http://schemas.microsoft.com/office/powerpoint/2010/main" val="399385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624736"/>
          </a:xfrm>
        </p:spPr>
        <p:txBody>
          <a:bodyPr>
            <a:normAutofit fontScale="90000"/>
          </a:bodyPr>
          <a:lstStyle/>
          <a:p>
            <a:pPr algn="r" rtl="1"/>
            <a:r>
              <a:rPr lang="ar-IQ" sz="3100" dirty="0" smtClean="0">
                <a:solidFill>
                  <a:srgbClr val="FF0000"/>
                </a:solidFill>
              </a:rPr>
              <a:t>اولا </a:t>
            </a:r>
            <a:r>
              <a:rPr lang="ar-IQ" sz="3100" dirty="0">
                <a:solidFill>
                  <a:srgbClr val="FF0000"/>
                </a:solidFill>
              </a:rPr>
              <a:t>: طريقة الزراعة في السنادين </a:t>
            </a:r>
            <a:r>
              <a:rPr lang="en-US" sz="3100" dirty="0"/>
              <a:t/>
            </a:r>
            <a:br>
              <a:rPr lang="en-US" sz="3100" dirty="0"/>
            </a:br>
            <a:r>
              <a:rPr lang="ar-IQ" sz="3100" dirty="0" smtClean="0"/>
              <a:t>تؤخذ </a:t>
            </a:r>
            <a:r>
              <a:rPr lang="ar-IQ" sz="3100" dirty="0" err="1" smtClean="0"/>
              <a:t>السندانة</a:t>
            </a:r>
            <a:r>
              <a:rPr lang="ar-IQ" sz="3100" dirty="0" smtClean="0"/>
              <a:t>  </a:t>
            </a:r>
            <a:r>
              <a:rPr lang="ar-IQ" sz="3100" dirty="0"/>
              <a:t>وتوضع </a:t>
            </a:r>
            <a:r>
              <a:rPr lang="ar-IQ" sz="3100" dirty="0" smtClean="0"/>
              <a:t>قطع </a:t>
            </a:r>
            <a:r>
              <a:rPr lang="ar-IQ" sz="3100" dirty="0"/>
              <a:t>صغيرة من كسر السنادين على الثقوب الموجودة في قاعها ثم تملأ بالخلطة المتكونة من1 جزء </a:t>
            </a:r>
            <a:r>
              <a:rPr lang="ar-IQ" sz="3100" dirty="0" err="1" smtClean="0"/>
              <a:t>بيتموس</a:t>
            </a:r>
            <a:r>
              <a:rPr lang="ar-IQ" sz="3100" dirty="0" smtClean="0"/>
              <a:t> </a:t>
            </a:r>
            <a:r>
              <a:rPr lang="ar-IQ" sz="3100" dirty="0"/>
              <a:t>: 1جزء </a:t>
            </a:r>
            <a:r>
              <a:rPr lang="ar-IQ" sz="3100" dirty="0" err="1"/>
              <a:t>زميج</a:t>
            </a:r>
            <a:r>
              <a:rPr lang="ar-IQ" sz="3100" dirty="0"/>
              <a:t> . تملأ </a:t>
            </a:r>
            <a:r>
              <a:rPr lang="ar-IQ" sz="3100" dirty="0" err="1"/>
              <a:t>السندانة</a:t>
            </a:r>
            <a:r>
              <a:rPr lang="ar-IQ" sz="3100" dirty="0"/>
              <a:t> بالخلطة ال قرب الحافة بنحو 3سم وتدك دكا خفيفا" ويسوى سطحها جيدا" ثم تنثر البذور نثرا" </a:t>
            </a:r>
            <a:r>
              <a:rPr lang="ar-IQ" sz="3100" dirty="0" smtClean="0"/>
              <a:t>منتظما</a:t>
            </a:r>
            <a:r>
              <a:rPr lang="en-US" sz="3100" dirty="0" smtClean="0"/>
              <a:t>”</a:t>
            </a:r>
            <a:r>
              <a:rPr lang="ar-IQ" sz="3100" dirty="0" smtClean="0"/>
              <a:t> </a:t>
            </a:r>
            <a:r>
              <a:rPr lang="ar-IQ" sz="3100" dirty="0"/>
              <a:t>بحيث </a:t>
            </a:r>
            <a:r>
              <a:rPr lang="ar-IQ" sz="3100" dirty="0" err="1"/>
              <a:t>لاتكون</a:t>
            </a:r>
            <a:r>
              <a:rPr lang="ar-IQ" sz="3100" dirty="0"/>
              <a:t> خفيفة ولا كثيفة جدا" ثم تغطي بطبقة خفيفة من </a:t>
            </a:r>
            <a:r>
              <a:rPr lang="ar-IQ" sz="3100" dirty="0" err="1"/>
              <a:t>الزميج</a:t>
            </a:r>
            <a:r>
              <a:rPr lang="ar-IQ" sz="3100" dirty="0"/>
              <a:t> وتضغط </a:t>
            </a:r>
            <a:r>
              <a:rPr lang="ar-IQ" sz="3100" dirty="0" smtClean="0"/>
              <a:t>بأصابع </a:t>
            </a:r>
            <a:r>
              <a:rPr lang="ar-IQ" sz="3100" dirty="0"/>
              <a:t>اليد او بقطعة من الخشب وتروى بعد ذلك </a:t>
            </a:r>
            <a:r>
              <a:rPr lang="ar-IQ" sz="3100" dirty="0" err="1"/>
              <a:t>بمرشات</a:t>
            </a:r>
            <a:r>
              <a:rPr lang="ar-IQ" sz="3100" dirty="0"/>
              <a:t> ذات فتحات صغيرة ويوالى </a:t>
            </a:r>
            <a:r>
              <a:rPr lang="ar-IQ" sz="3100" dirty="0" smtClean="0"/>
              <a:t>الري </a:t>
            </a:r>
            <a:r>
              <a:rPr lang="ar-IQ" sz="3100" dirty="0"/>
              <a:t>صباحا" ومساءا" على ان تكون كمية الماء معتدلة لان كثرتها تؤدي الى </a:t>
            </a:r>
            <a:r>
              <a:rPr lang="ar-IQ" sz="3100" dirty="0" smtClean="0"/>
              <a:t>اختناق </a:t>
            </a:r>
            <a:r>
              <a:rPr lang="ar-IQ" sz="3100" dirty="0"/>
              <a:t>لبذور وقلتها تؤدي الى جفاف البذور وتعرضها للعطش ومن الضروري تسوية سطح التربة تسوية جيدة للحصول على توزيع منتظم </a:t>
            </a:r>
            <a:r>
              <a:rPr lang="ar-IQ" sz="3100" dirty="0" smtClean="0"/>
              <a:t>للماء </a:t>
            </a:r>
            <a:r>
              <a:rPr lang="ar-IQ" sz="3100" dirty="0"/>
              <a:t>حيث ان </a:t>
            </a:r>
            <a:r>
              <a:rPr lang="ar-IQ" sz="3100" dirty="0" smtClean="0"/>
              <a:t>ميلان </a:t>
            </a:r>
            <a:r>
              <a:rPr lang="ar-IQ" sz="3100" dirty="0"/>
              <a:t>سطحها يجعل توزيع الماء المجهز للبذور متباينا" فيكون قليلا" بالجانب المرتفع وكثيرا" بالجانب  المنخفض وكلاهما يضران البذور حيث لا يكون انباتها جيدا" (في الجانب المنخفض يتجمع الماء فتختنق البذور وفي الجانب المرتفع يكون الماء قليلا" فيؤدي الى جفاف البذور </a:t>
            </a:r>
            <a:r>
              <a:rPr lang="ar-IQ" sz="3100" dirty="0" smtClean="0"/>
              <a:t>) .ويفضل </a:t>
            </a:r>
            <a:r>
              <a:rPr lang="ar-IQ" sz="3100" dirty="0"/>
              <a:t>وضع السنادين التي تزرع فيها البذور في الظلل الخشبية وتعتبر الرطوبة المنتظمة عاملا" اساسيا" في نجاح انبات البذور </a:t>
            </a:r>
            <a:r>
              <a:rPr lang="en-US" sz="1800" dirty="0"/>
              <a:t/>
            </a:r>
            <a:br>
              <a:rPr lang="en-US" sz="1800" dirty="0"/>
            </a:br>
            <a:endParaRPr lang="en-US" sz="1800" dirty="0"/>
          </a:p>
        </p:txBody>
      </p:sp>
    </p:spTree>
    <p:extLst>
      <p:ext uri="{BB962C8B-B14F-4D97-AF65-F5344CB8AC3E}">
        <p14:creationId xmlns:p14="http://schemas.microsoft.com/office/powerpoint/2010/main" val="2966460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lstStyle/>
          <a:p>
            <a:pPr algn="r" rtl="1"/>
            <a:r>
              <a:rPr lang="ar-IQ" dirty="0">
                <a:solidFill>
                  <a:srgbClr val="FF0000"/>
                </a:solidFill>
              </a:rPr>
              <a:t>ثانيا" : طريقة الزراعة في </a:t>
            </a:r>
            <a:r>
              <a:rPr lang="ar-IQ" dirty="0" smtClean="0">
                <a:solidFill>
                  <a:srgbClr val="FF0000"/>
                </a:solidFill>
              </a:rPr>
              <a:t>الصناديق : </a:t>
            </a:r>
            <a:r>
              <a:rPr lang="en-US" dirty="0"/>
              <a:t/>
            </a:r>
            <a:br>
              <a:rPr lang="en-US" dirty="0"/>
            </a:br>
            <a:r>
              <a:rPr lang="ar-IQ" dirty="0" smtClean="0"/>
              <a:t>يوضع </a:t>
            </a:r>
            <a:r>
              <a:rPr lang="ar-IQ" dirty="0"/>
              <a:t>الخليط المتكون من 1 </a:t>
            </a:r>
            <a:r>
              <a:rPr lang="ar-IQ" dirty="0" err="1"/>
              <a:t>بيتموس</a:t>
            </a:r>
            <a:r>
              <a:rPr lang="ar-IQ" dirty="0"/>
              <a:t> : 1 </a:t>
            </a:r>
            <a:r>
              <a:rPr lang="ar-IQ" dirty="0" err="1"/>
              <a:t>زميج</a:t>
            </a:r>
            <a:r>
              <a:rPr lang="ar-IQ" dirty="0"/>
              <a:t> في الصناديق الى قرب حافتها ويترك 3سم عن الحافة ويسوى سطحها جيدا" ثم تنشر البذور نثرا" </a:t>
            </a:r>
            <a:r>
              <a:rPr lang="ar-IQ" dirty="0" smtClean="0"/>
              <a:t>معتدلا</a:t>
            </a:r>
            <a:r>
              <a:rPr lang="en-US" dirty="0" smtClean="0"/>
              <a:t>”</a:t>
            </a:r>
            <a:r>
              <a:rPr lang="ar-IQ" dirty="0" smtClean="0"/>
              <a:t> وتغطي </a:t>
            </a:r>
            <a:r>
              <a:rPr lang="ar-IQ" dirty="0"/>
              <a:t>بطبقة خفيفة من </a:t>
            </a:r>
            <a:r>
              <a:rPr lang="ar-IQ" dirty="0" err="1"/>
              <a:t>الزميج</a:t>
            </a:r>
            <a:r>
              <a:rPr lang="ar-IQ" dirty="0"/>
              <a:t> وقد تزرع البذور في سطور (خطوط) منتظمة متوازية تبعد عن بعضها حوالى 5 سم وتتروح ابعاد الصناديق عادة بين30×50×15 </a:t>
            </a:r>
            <a:r>
              <a:rPr lang="ar-IQ" dirty="0" smtClean="0"/>
              <a:t>او50×50×15 .</a:t>
            </a:r>
            <a:endParaRPr lang="en-US" dirty="0"/>
          </a:p>
        </p:txBody>
      </p:sp>
    </p:spTree>
    <p:extLst>
      <p:ext uri="{BB962C8B-B14F-4D97-AF65-F5344CB8AC3E}">
        <p14:creationId xmlns:p14="http://schemas.microsoft.com/office/powerpoint/2010/main" val="1883099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6394722"/>
          </a:xfrm>
        </p:spPr>
        <p:txBody>
          <a:bodyPr>
            <a:noAutofit/>
          </a:bodyPr>
          <a:lstStyle/>
          <a:p>
            <a:pPr algn="r" rtl="1"/>
            <a:r>
              <a:rPr lang="ar-IQ" sz="3600" dirty="0" smtClean="0">
                <a:solidFill>
                  <a:srgbClr val="FF0000"/>
                </a:solidFill>
              </a:rPr>
              <a:t>التفريد :</a:t>
            </a:r>
            <a:r>
              <a:rPr lang="en-US" sz="3200" dirty="0"/>
              <a:t/>
            </a:r>
            <a:br>
              <a:rPr lang="en-US" sz="3200" dirty="0"/>
            </a:br>
            <a:r>
              <a:rPr lang="ar-IQ" sz="3200" dirty="0"/>
              <a:t>بعد انبات البذور ونمو </a:t>
            </a:r>
            <a:r>
              <a:rPr lang="ar-IQ" sz="3200" dirty="0" err="1"/>
              <a:t>البادرات</a:t>
            </a:r>
            <a:r>
              <a:rPr lang="ar-IQ" sz="3200" dirty="0"/>
              <a:t> قليلا" تبدو متزاحمة داخل </a:t>
            </a:r>
            <a:r>
              <a:rPr lang="ar-IQ" sz="3200" dirty="0" err="1"/>
              <a:t>السندانة</a:t>
            </a:r>
            <a:r>
              <a:rPr lang="ar-IQ" sz="3200" dirty="0"/>
              <a:t> او الصناديق  لذلك يجب تفريدها ونقلها الى سنادين اكبر او الى الارض وغرسها منفردة عن بعضها . </a:t>
            </a:r>
            <a:r>
              <a:rPr lang="en-US" sz="3200" dirty="0"/>
              <a:t/>
            </a:r>
            <a:br>
              <a:rPr lang="en-US" sz="3200" dirty="0"/>
            </a:br>
            <a:r>
              <a:rPr lang="ar-IQ" sz="3200" dirty="0"/>
              <a:t>لعملية التفريد فوائد عديدة منها : </a:t>
            </a:r>
            <a:r>
              <a:rPr lang="en-US" sz="3200" dirty="0"/>
              <a:t/>
            </a:r>
            <a:br>
              <a:rPr lang="en-US" sz="3200" dirty="0"/>
            </a:br>
            <a:r>
              <a:rPr lang="ar-IQ" sz="3200" dirty="0"/>
              <a:t>1 – يتمتع كل نبات بقسط وافر من الضوء والهواء عند </a:t>
            </a:r>
            <a:r>
              <a:rPr lang="ar-IQ" sz="3200" dirty="0" smtClean="0"/>
              <a:t>زراعته </a:t>
            </a:r>
            <a:r>
              <a:rPr lang="ar-IQ" sz="3200" dirty="0"/>
              <a:t>منفردا" </a:t>
            </a:r>
            <a:r>
              <a:rPr lang="ar-IQ" sz="3200" dirty="0" smtClean="0"/>
              <a:t>.</a:t>
            </a:r>
            <a:r>
              <a:rPr lang="en-US" sz="3200" dirty="0"/>
              <a:t/>
            </a:r>
            <a:br>
              <a:rPr lang="en-US" sz="3200" dirty="0"/>
            </a:br>
            <a:r>
              <a:rPr lang="ar-IQ" sz="3200" dirty="0"/>
              <a:t>2- يحصل النبات على كمية من الماء والغذاء وذلك بعد حصول جذوره على مساحة واسعة لتنتشر وتنمو فيها </a:t>
            </a:r>
            <a:r>
              <a:rPr lang="ar-IQ" sz="3200" dirty="0" smtClean="0"/>
              <a:t>.</a:t>
            </a:r>
            <a:r>
              <a:rPr lang="en-US" sz="3200" dirty="0"/>
              <a:t/>
            </a:r>
            <a:br>
              <a:rPr lang="en-US" sz="3200" dirty="0"/>
            </a:br>
            <a:r>
              <a:rPr lang="ar-IQ" sz="3200" dirty="0"/>
              <a:t>3- عند </a:t>
            </a:r>
            <a:r>
              <a:rPr lang="ar-IQ" sz="3200" dirty="0" smtClean="0"/>
              <a:t>حدوث </a:t>
            </a:r>
            <a:r>
              <a:rPr lang="ar-IQ" sz="3200" dirty="0"/>
              <a:t>اصابة بمرض بين </a:t>
            </a:r>
            <a:r>
              <a:rPr lang="ar-IQ" sz="3200" dirty="0" err="1"/>
              <a:t>البادرات</a:t>
            </a:r>
            <a:r>
              <a:rPr lang="ar-IQ" sz="3200" dirty="0"/>
              <a:t> الصغيرة المفردة يكون </a:t>
            </a:r>
            <a:r>
              <a:rPr lang="ar-IQ" sz="3200" dirty="0" smtClean="0"/>
              <a:t>انتشارها </a:t>
            </a:r>
            <a:r>
              <a:rPr lang="ar-IQ" sz="3200" dirty="0"/>
              <a:t>بطيئا" ومحددا" .</a:t>
            </a:r>
            <a:r>
              <a:rPr lang="en-US" sz="3200" dirty="0"/>
              <a:t/>
            </a:r>
            <a:br>
              <a:rPr lang="en-US" sz="3200" dirty="0"/>
            </a:br>
            <a:r>
              <a:rPr lang="ar-IQ" sz="3200" dirty="0"/>
              <a:t>يجب تفريد </a:t>
            </a:r>
            <a:r>
              <a:rPr lang="ar-IQ" sz="3200" dirty="0" err="1"/>
              <a:t>البادرات</a:t>
            </a:r>
            <a:r>
              <a:rPr lang="ar-IQ" sz="3200" dirty="0"/>
              <a:t> بوقت مبكر وذلك قبل ان تكبر وتصبح ضعيفة ويصعب عليها ان تستعيد نشاطها بعد ذلك</a:t>
            </a:r>
            <a:endParaRPr lang="en-US" sz="3200" dirty="0"/>
          </a:p>
        </p:txBody>
      </p:sp>
    </p:spTree>
    <p:extLst>
      <p:ext uri="{BB962C8B-B14F-4D97-AF65-F5344CB8AC3E}">
        <p14:creationId xmlns:p14="http://schemas.microsoft.com/office/powerpoint/2010/main" val="3690042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16632"/>
            <a:ext cx="9036496" cy="6624736"/>
          </a:xfrm>
        </p:spPr>
        <p:txBody>
          <a:bodyPr>
            <a:normAutofit fontScale="90000"/>
          </a:bodyPr>
          <a:lstStyle/>
          <a:p>
            <a:pPr algn="r" rtl="1"/>
            <a:r>
              <a:rPr lang="ar-IQ" sz="3600" dirty="0" smtClean="0"/>
              <a:t/>
            </a:r>
            <a:br>
              <a:rPr lang="ar-IQ" sz="3600" dirty="0" smtClean="0"/>
            </a:br>
            <a:r>
              <a:rPr lang="ar-IQ" sz="4000" dirty="0" smtClean="0">
                <a:solidFill>
                  <a:srgbClr val="FF0000"/>
                </a:solidFill>
              </a:rPr>
              <a:t>طريقة </a:t>
            </a:r>
            <a:r>
              <a:rPr lang="ar-IQ" sz="4000" dirty="0">
                <a:solidFill>
                  <a:srgbClr val="FF0000"/>
                </a:solidFill>
              </a:rPr>
              <a:t>التفريد :</a:t>
            </a:r>
            <a:r>
              <a:rPr lang="en-US" sz="3600" dirty="0"/>
              <a:t/>
            </a:r>
            <a:br>
              <a:rPr lang="en-US" sz="3600" dirty="0"/>
            </a:br>
            <a:r>
              <a:rPr lang="ar-IQ" sz="3600" dirty="0"/>
              <a:t>تستعمل مقلعة يدوية لقلع الشتلات حيث يغرس نصلها بين جدار </a:t>
            </a:r>
            <a:r>
              <a:rPr lang="ar-IQ" sz="3600" dirty="0" err="1" smtClean="0"/>
              <a:t>السندانة</a:t>
            </a:r>
            <a:r>
              <a:rPr lang="ar-IQ" sz="3600" dirty="0" smtClean="0"/>
              <a:t> </a:t>
            </a:r>
            <a:r>
              <a:rPr lang="ar-IQ" sz="3600" dirty="0"/>
              <a:t>والتربة الى عمق 5سم ثم يضغط على مقبض </a:t>
            </a:r>
            <a:r>
              <a:rPr lang="ar-IQ" sz="3600" dirty="0" smtClean="0"/>
              <a:t>المقلعة </a:t>
            </a:r>
            <a:r>
              <a:rPr lang="ar-IQ" sz="3600" dirty="0"/>
              <a:t>نحو الاسفل فيرتفع نصلها الى الاعلى وعلية كتلة من الطين تحتوي على عدد شتلات وبنفس الوقت تكون السنادين جاهزة للشتل ومملوءة </a:t>
            </a:r>
            <a:r>
              <a:rPr lang="ar-IQ" sz="3600" dirty="0" smtClean="0"/>
              <a:t>بالخلطة </a:t>
            </a:r>
            <a:r>
              <a:rPr lang="ar-IQ" sz="3600" dirty="0"/>
              <a:t>او المواقع المخصصة لتفريدها جاهزة في المحل المستديم (ارض الحقل) حيث يعمل حفرة بعمق 5 سم (يختلف العمق الحفرة باختلاف طول جذور الشتلة وتفصل الشتلة واحدة من كتلة الطين المقلوعة على ان </a:t>
            </a:r>
            <a:r>
              <a:rPr lang="ar-IQ" sz="3600" dirty="0" err="1"/>
              <a:t>توخذ</a:t>
            </a:r>
            <a:r>
              <a:rPr lang="ar-IQ" sz="3600" dirty="0"/>
              <a:t> بكمية من التراب العالق حول جذورها ويلاحظ عدم تعرض المجموع الجذور للتقطيع ثم توضع في حفرة </a:t>
            </a:r>
            <a:r>
              <a:rPr lang="ar-IQ" sz="3600" dirty="0" err="1"/>
              <a:t>السندانة</a:t>
            </a:r>
            <a:r>
              <a:rPr lang="ar-IQ" sz="3600" dirty="0"/>
              <a:t> او في الحفرة المخصصة </a:t>
            </a:r>
            <a:r>
              <a:rPr lang="ar-IQ" sz="3600" dirty="0" smtClean="0"/>
              <a:t>لزراعتها </a:t>
            </a:r>
            <a:r>
              <a:rPr lang="ar-IQ" sz="3600" dirty="0"/>
              <a:t>في الارض ويردم التراب على الجذور </a:t>
            </a:r>
            <a:r>
              <a:rPr lang="ar-IQ" sz="3600" dirty="0" smtClean="0"/>
              <a:t>ويدك </a:t>
            </a:r>
            <a:r>
              <a:rPr lang="ar-IQ" sz="3600" dirty="0"/>
              <a:t>قليلا" ويباشر بري الشتلات </a:t>
            </a:r>
            <a:r>
              <a:rPr lang="ar-IQ" sz="3600" dirty="0" smtClean="0"/>
              <a:t>(</a:t>
            </a:r>
            <a:r>
              <a:rPr lang="ar-IQ" sz="3600" dirty="0" err="1"/>
              <a:t>البادرات</a:t>
            </a:r>
            <a:r>
              <a:rPr lang="ar-IQ" sz="3600" dirty="0"/>
              <a:t> ) ويفضل ان تتم </a:t>
            </a:r>
            <a:r>
              <a:rPr lang="ar-IQ" sz="3600" dirty="0" smtClean="0"/>
              <a:t>عملية </a:t>
            </a:r>
            <a:r>
              <a:rPr lang="ar-IQ" sz="3600" dirty="0"/>
              <a:t>التفريد داخل الظلة الخشبية لحمايتها من الرياح وتقليل عملية النتح . </a:t>
            </a:r>
            <a:r>
              <a:rPr lang="en-US" dirty="0"/>
              <a:t/>
            </a:r>
            <a:br>
              <a:rPr lang="en-US" dirty="0"/>
            </a:br>
            <a:endParaRPr lang="en-US" dirty="0"/>
          </a:p>
        </p:txBody>
      </p:sp>
    </p:spTree>
    <p:extLst>
      <p:ext uri="{BB962C8B-B14F-4D97-AF65-F5344CB8AC3E}">
        <p14:creationId xmlns:p14="http://schemas.microsoft.com/office/powerpoint/2010/main" val="3065851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712968" cy="6250706"/>
          </a:xfrm>
        </p:spPr>
        <p:txBody>
          <a:bodyPr>
            <a:normAutofit fontScale="90000"/>
          </a:bodyPr>
          <a:lstStyle/>
          <a:p>
            <a:pPr algn="r" rtl="1"/>
            <a:r>
              <a:rPr lang="ar-IQ" sz="4000" dirty="0">
                <a:solidFill>
                  <a:srgbClr val="FF0000"/>
                </a:solidFill>
              </a:rPr>
              <a:t>ثالثا" : طريقة الزراعة في </a:t>
            </a:r>
            <a:r>
              <a:rPr lang="ar-IQ" sz="4000" dirty="0" smtClean="0">
                <a:solidFill>
                  <a:srgbClr val="FF0000"/>
                </a:solidFill>
              </a:rPr>
              <a:t>الأحواض </a:t>
            </a:r>
            <a:r>
              <a:rPr lang="ar-IQ" sz="4000" dirty="0">
                <a:solidFill>
                  <a:srgbClr val="FF0000"/>
                </a:solidFill>
              </a:rPr>
              <a:t>(الالواح  الصغيرة </a:t>
            </a:r>
            <a:r>
              <a:rPr lang="ar-IQ" sz="4000" dirty="0" smtClean="0">
                <a:solidFill>
                  <a:srgbClr val="FF0000"/>
                </a:solidFill>
              </a:rPr>
              <a:t>) : </a:t>
            </a:r>
            <a:r>
              <a:rPr lang="en-US" dirty="0"/>
              <a:t/>
            </a:r>
            <a:br>
              <a:rPr lang="en-US" dirty="0"/>
            </a:br>
            <a:r>
              <a:rPr lang="ar-IQ" sz="4000" dirty="0"/>
              <a:t>يتم تحضير الارض المراد زرعها تحضيرا" جيدا" وذلك بحراثتها وتنظيفها من الحشائش ثم تسوى وتنعم وبعد ذلك تقسم الى الواح صغيرة (</a:t>
            </a:r>
            <a:r>
              <a:rPr lang="ar-IQ" sz="4000" dirty="0" smtClean="0"/>
              <a:t>احواض </a:t>
            </a:r>
            <a:r>
              <a:rPr lang="ar-IQ" sz="4000" dirty="0"/>
              <a:t>) </a:t>
            </a:r>
            <a:r>
              <a:rPr lang="ar-IQ" sz="4000" dirty="0" smtClean="0"/>
              <a:t>ابعاده </a:t>
            </a:r>
            <a:r>
              <a:rPr lang="ar-IQ" sz="4000" dirty="0"/>
              <a:t>1</a:t>
            </a:r>
            <a:r>
              <a:rPr lang="ar-IQ" sz="4000" dirty="0" smtClean="0"/>
              <a:t>× 3 م </a:t>
            </a:r>
            <a:r>
              <a:rPr lang="ar-IQ" sz="4000" dirty="0"/>
              <a:t>لتسهيل ريها وخدمتها ثم تنثر البذور فيها نثرا" خفيفا" وبصورة منتظمة وتغطى بطبقة خفيفة من التراب ويباشر بريها بهدوء وذلك بفتح كمية قليلة من الماء لتتدفق برفق الى اللوح لكي لا تنجرف البذور في بعض الحالات تزرع البذور تثرا" على خطوط متوازية </a:t>
            </a:r>
            <a:r>
              <a:rPr lang="ar-IQ" sz="4000" dirty="0" smtClean="0"/>
              <a:t>منتظمة </a:t>
            </a:r>
            <a:r>
              <a:rPr lang="ar-IQ" sz="4000" dirty="0"/>
              <a:t>داخل الالواح وتختلف ابعادها عن بعضها باختلاف نوع البذور وتكون غالبا" حول 20 سم وخاصة بالنسبة للبذور الصغيرة </a:t>
            </a:r>
            <a:r>
              <a:rPr lang="ar-IQ" sz="4000" dirty="0" smtClean="0"/>
              <a:t>والمتوسطة .</a:t>
            </a:r>
            <a:endParaRPr lang="en-US" sz="4000" dirty="0"/>
          </a:p>
        </p:txBody>
      </p:sp>
    </p:spTree>
    <p:extLst>
      <p:ext uri="{BB962C8B-B14F-4D97-AF65-F5344CB8AC3E}">
        <p14:creationId xmlns:p14="http://schemas.microsoft.com/office/powerpoint/2010/main" val="2586264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pPr algn="r" rtl="1"/>
            <a:r>
              <a:rPr lang="ar-IQ" dirty="0">
                <a:solidFill>
                  <a:srgbClr val="FF0000"/>
                </a:solidFill>
              </a:rPr>
              <a:t>رابعا" : طريقة الزراعة على مروز(التمون ) </a:t>
            </a:r>
            <a:r>
              <a:rPr lang="ar-IQ" dirty="0" smtClean="0">
                <a:solidFill>
                  <a:srgbClr val="FF0000"/>
                </a:solidFill>
              </a:rPr>
              <a:t>:</a:t>
            </a:r>
            <a:r>
              <a:rPr lang="en-US" dirty="0">
                <a:solidFill>
                  <a:srgbClr val="FF0000"/>
                </a:solidFill>
              </a:rPr>
              <a:t/>
            </a:r>
            <a:br>
              <a:rPr lang="en-US" dirty="0">
                <a:solidFill>
                  <a:srgbClr val="FF0000"/>
                </a:solidFill>
              </a:rPr>
            </a:br>
            <a:r>
              <a:rPr lang="ar-IQ" dirty="0"/>
              <a:t>بعد حرث الارض وتنعيمها تشق المروز عن </a:t>
            </a:r>
            <a:r>
              <a:rPr lang="ar-IQ" dirty="0" smtClean="0"/>
              <a:t>بعد </a:t>
            </a:r>
            <a:r>
              <a:rPr lang="ar-IQ" dirty="0"/>
              <a:t>70-80 سم عن بعضها وتزرع البذور على </a:t>
            </a:r>
            <a:r>
              <a:rPr lang="ar-IQ" dirty="0" smtClean="0"/>
              <a:t>الجهة </a:t>
            </a:r>
            <a:r>
              <a:rPr lang="ar-IQ" dirty="0"/>
              <a:t>المقابلة للشمس وتكون الزراعة في الثلث العلوي من المرز اي مستوى ماء السقي وتوضع البذور في </a:t>
            </a:r>
            <a:r>
              <a:rPr lang="ar-IQ" dirty="0" smtClean="0"/>
              <a:t>حفر </a:t>
            </a:r>
            <a:r>
              <a:rPr lang="ar-IQ" dirty="0"/>
              <a:t>عمقها حوالي 5 سم وتبعد عن بعضها 20 سم وتغطى بالتراب الناعم او </a:t>
            </a:r>
            <a:r>
              <a:rPr lang="ar-IQ" dirty="0" smtClean="0"/>
              <a:t>الرمل </a:t>
            </a:r>
            <a:r>
              <a:rPr lang="ar-IQ" dirty="0"/>
              <a:t>لتسهيل الانبات ويختلف عمق زراعة البذور وابعادها (المسافة بين حفرة واخرى ) باختلاف نوع البذور . </a:t>
            </a:r>
            <a:endParaRPr lang="en-US" dirty="0"/>
          </a:p>
        </p:txBody>
      </p:sp>
    </p:spTree>
    <p:extLst>
      <p:ext uri="{BB962C8B-B14F-4D97-AF65-F5344CB8AC3E}">
        <p14:creationId xmlns:p14="http://schemas.microsoft.com/office/powerpoint/2010/main" val="1818110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80920" cy="6624736"/>
          </a:xfrm>
        </p:spPr>
        <p:txBody>
          <a:bodyPr>
            <a:normAutofit fontScale="90000"/>
          </a:bodyPr>
          <a:lstStyle/>
          <a:p>
            <a:pPr algn="r" rtl="1"/>
            <a:r>
              <a:rPr lang="ar-IQ" dirty="0"/>
              <a:t>ويجب قطع الاعشاب التي </a:t>
            </a:r>
            <a:r>
              <a:rPr lang="ar-IQ" dirty="0" smtClean="0"/>
              <a:t>تظهر </a:t>
            </a:r>
            <a:r>
              <a:rPr lang="ar-IQ" dirty="0"/>
              <a:t>بين النباتات ويجب عدم قلعها قبل تكامل انبات جميع البذور وذلك لسببين </a:t>
            </a:r>
            <a:r>
              <a:rPr lang="ar-IQ" dirty="0" smtClean="0"/>
              <a:t>:</a:t>
            </a:r>
            <a:r>
              <a:rPr lang="ar-IQ" dirty="0"/>
              <a:t/>
            </a:r>
            <a:br>
              <a:rPr lang="ar-IQ" dirty="0"/>
            </a:br>
            <a:r>
              <a:rPr lang="ar-IQ" dirty="0" smtClean="0"/>
              <a:t>1-الحشاش </a:t>
            </a:r>
            <a:r>
              <a:rPr lang="ar-IQ" dirty="0"/>
              <a:t>تحمي النباتات الصغيرة </a:t>
            </a:r>
            <a:r>
              <a:rPr lang="ar-IQ" dirty="0" smtClean="0"/>
              <a:t>الخارجة </a:t>
            </a:r>
            <a:r>
              <a:rPr lang="ar-IQ" dirty="0"/>
              <a:t>من البذور فتضللها بعض الشيء </a:t>
            </a:r>
            <a:r>
              <a:rPr lang="ar-IQ" dirty="0" smtClean="0"/>
              <a:t>وتحميها </a:t>
            </a:r>
            <a:r>
              <a:rPr lang="ar-IQ" dirty="0"/>
              <a:t>من اشعة الشمس </a:t>
            </a:r>
            <a:r>
              <a:rPr lang="ar-IQ" dirty="0" smtClean="0"/>
              <a:t>.</a:t>
            </a:r>
            <a:r>
              <a:rPr lang="en-US" dirty="0"/>
              <a:t/>
            </a:r>
            <a:br>
              <a:rPr lang="en-US" dirty="0"/>
            </a:br>
            <a:r>
              <a:rPr lang="ar-IQ" dirty="0"/>
              <a:t>2- اذا قلعت الحشاش و النباتات لازالت صغيرة </a:t>
            </a:r>
            <a:r>
              <a:rPr lang="ar-IQ" dirty="0" smtClean="0"/>
              <a:t>ربما </a:t>
            </a:r>
            <a:r>
              <a:rPr lang="ar-IQ" dirty="0"/>
              <a:t>يؤدي ذلك الى </a:t>
            </a:r>
            <a:r>
              <a:rPr lang="ar-IQ" dirty="0" smtClean="0"/>
              <a:t>قلع </a:t>
            </a:r>
            <a:r>
              <a:rPr lang="ar-IQ" dirty="0"/>
              <a:t>النبات نتيجة </a:t>
            </a:r>
            <a:r>
              <a:rPr lang="ar-IQ" dirty="0" err="1"/>
              <a:t>لاهمال</a:t>
            </a:r>
            <a:r>
              <a:rPr lang="ar-IQ" dirty="0"/>
              <a:t> العمال او لتداخلها مع الحشاش وتخف النباتات النامية بالحفر الى نبات واحد في كل حفرة بعد </a:t>
            </a:r>
            <a:r>
              <a:rPr lang="ar-IQ" dirty="0" smtClean="0"/>
              <a:t>بلوغ </a:t>
            </a:r>
            <a:r>
              <a:rPr lang="ar-IQ" dirty="0"/>
              <a:t>ارتفاع نبات 10سم</a:t>
            </a:r>
            <a:r>
              <a:rPr lang="ar-IQ" sz="3600" dirty="0"/>
              <a:t> </a:t>
            </a:r>
            <a:r>
              <a:rPr lang="ar-IQ" sz="3600" dirty="0" smtClean="0"/>
              <a:t>.</a:t>
            </a:r>
            <a:endParaRPr lang="en-US" sz="3600" dirty="0"/>
          </a:p>
        </p:txBody>
      </p:sp>
    </p:spTree>
    <p:extLst>
      <p:ext uri="{BB962C8B-B14F-4D97-AF65-F5344CB8AC3E}">
        <p14:creationId xmlns:p14="http://schemas.microsoft.com/office/powerpoint/2010/main" val="6462861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83</Words>
  <Application>Microsoft Office PowerPoint</Application>
  <PresentationFormat>عرض على الشاشة (3:4)‏</PresentationFormat>
  <Paragraphs>16</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نسق Office</vt:lpstr>
      <vt:lpstr>الدرس العملي الخامس د. عبدالكاظم ناصر صالح </vt:lpstr>
      <vt:lpstr>طرق زراعة البذور : نتبع عدة طرق لزرعة البذور منها : 1 – الزراعة في السنادين  2- الزراعة في الصناديق الخشبية  3- الزراعة في الأحواض (الالواح الصغيرة ) 4- الزراعة في المروز (المتون ) 5- الزراعة في الحفر الصغيرة بالمحل المستديم  6- الزراعة في سنادين Jiffy و أقراص jiffy7 </vt:lpstr>
      <vt:lpstr>اولا : طريقة الزراعة في السنادين  تؤخذ السندانة  وتوضع قطع صغيرة من كسر السنادين على الثقوب الموجودة في قاعها ثم تملأ بالخلطة المتكونة من1 جزء بيتموس : 1جزء زميج . تملأ السندانة بالخلطة ال قرب الحافة بنحو 3سم وتدك دكا خفيفا" ويسوى سطحها جيدا" ثم تنثر البذور نثرا" منتظما” بحيث لاتكون خفيفة ولا كثيفة جدا" ثم تغطي بطبقة خفيفة من الزميج وتضغط بأصابع اليد او بقطعة من الخشب وتروى بعد ذلك بمرشات ذات فتحات صغيرة ويوالى الري صباحا" ومساءا" على ان تكون كمية الماء معتدلة لان كثرتها تؤدي الى اختناق لبذور وقلتها تؤدي الى جفاف البذور وتعرضها للعطش ومن الضروري تسوية سطح التربة تسوية جيدة للحصول على توزيع منتظم للماء حيث ان ميلان سطحها يجعل توزيع الماء المجهز للبذور متباينا" فيكون قليلا" بالجانب المرتفع وكثيرا" بالجانب  المنخفض وكلاهما يضران البذور حيث لا يكون انباتها جيدا" (في الجانب المنخفض يتجمع الماء فتختنق البذور وفي الجانب المرتفع يكون الماء قليلا" فيؤدي الى جفاف البذور ) .ويفضل وضع السنادين التي تزرع فيها البذور في الظلل الخشبية وتعتبر الرطوبة المنتظمة عاملا" اساسيا" في نجاح انبات البذور  </vt:lpstr>
      <vt:lpstr>ثانيا" : طريقة الزراعة في الصناديق :  يوضع الخليط المتكون من 1 بيتموس : 1 زميج في الصناديق الى قرب حافتها ويترك 3سم عن الحافة ويسوى سطحها جيدا" ثم تنشر البذور نثرا" معتدلا” وتغطي بطبقة خفيفة من الزميج وقد تزرع البذور في سطور (خطوط) منتظمة متوازية تبعد عن بعضها حوالى 5 سم وتتروح ابعاد الصناديق عادة بين30×50×15 او50×50×15 .</vt:lpstr>
      <vt:lpstr>التفريد : بعد انبات البذور ونمو البادرات قليلا" تبدو متزاحمة داخل السندانة او الصناديق  لذلك يجب تفريدها ونقلها الى سنادين اكبر او الى الارض وغرسها منفردة عن بعضها .  لعملية التفريد فوائد عديدة منها :  1 – يتمتع كل نبات بقسط وافر من الضوء والهواء عند زراعته منفردا" . 2- يحصل النبات على كمية من الماء والغذاء وذلك بعد حصول جذوره على مساحة واسعة لتنتشر وتنمو فيها . 3- عند حدوث اصابة بمرض بين البادرات الصغيرة المفردة يكون انتشارها بطيئا" ومحددا" . يجب تفريد البادرات بوقت مبكر وذلك قبل ان تكبر وتصبح ضعيفة ويصعب عليها ان تستعيد نشاطها بعد ذلك</vt:lpstr>
      <vt:lpstr> طريقة التفريد : تستعمل مقلعة يدوية لقلع الشتلات حيث يغرس نصلها بين جدار السندانة والتربة الى عمق 5سم ثم يضغط على مقبض المقلعة نحو الاسفل فيرتفع نصلها الى الاعلى وعلية كتلة من الطين تحتوي على عدد شتلات وبنفس الوقت تكون السنادين جاهزة للشتل ومملوءة بالخلطة او المواقع المخصصة لتفريدها جاهزة في المحل المستديم (ارض الحقل) حيث يعمل حفرة بعمق 5 سم (يختلف العمق الحفرة باختلاف طول جذور الشتلة وتفصل الشتلة واحدة من كتلة الطين المقلوعة على ان توخذ بكمية من التراب العالق حول جذورها ويلاحظ عدم تعرض المجموع الجذور للتقطيع ثم توضع في حفرة السندانة او في الحفرة المخصصة لزراعتها في الارض ويردم التراب على الجذور ويدك قليلا" ويباشر بري الشتلات (البادرات ) ويفضل ان تتم عملية التفريد داخل الظلة الخشبية لحمايتها من الرياح وتقليل عملية النتح .  </vt:lpstr>
      <vt:lpstr>ثالثا" : طريقة الزراعة في الأحواض (الالواح  الصغيرة ) :  يتم تحضير الارض المراد زرعها تحضيرا" جيدا" وذلك بحراثتها وتنظيفها من الحشائش ثم تسوى وتنعم وبعد ذلك تقسم الى الواح صغيرة (احواض ) ابعاده 1× 3 م لتسهيل ريها وخدمتها ثم تنثر البذور فيها نثرا" خفيفا" وبصورة منتظمة وتغطى بطبقة خفيفة من التراب ويباشر بريها بهدوء وذلك بفتح كمية قليلة من الماء لتتدفق برفق الى اللوح لكي لا تنجرف البذور في بعض الحالات تزرع البذور تثرا" على خطوط متوازية منتظمة داخل الالواح وتختلف ابعادها عن بعضها باختلاف نوع البذور وتكون غالبا" حول 20 سم وخاصة بالنسبة للبذور الصغيرة والمتوسطة .</vt:lpstr>
      <vt:lpstr>رابعا" : طريقة الزراعة على مروز(التمون ) : بعد حرث الارض وتنعيمها تشق المروز عن بعد 70-80 سم عن بعضها وتزرع البذور على الجهة المقابلة للشمس وتكون الزراعة في الثلث العلوي من المرز اي مستوى ماء السقي وتوضع البذور في حفر عمقها حوالي 5 سم وتبعد عن بعضها 20 سم وتغطى بالتراب الناعم او الرمل لتسهيل الانبات ويختلف عمق زراعة البذور وابعادها (المسافة بين حفرة واخرى ) باختلاف نوع البذور . </vt:lpstr>
      <vt:lpstr>ويجب قطع الاعشاب التي تظهر بين النباتات ويجب عدم قلعها قبل تكامل انبات جميع البذور وذلك لسببين : 1-الحشاش تحمي النباتات الصغيرة الخارجة من البذور فتضللها بعض الشيء وتحميها من اشعة الشمس . 2- اذا قلعت الحشاش و النباتات لازالت صغيرة ربما يؤدي ذلك الى قلع النبات نتيجة لاهمال العمال او لتداخلها مع الحشاش وتخف النباتات النامية بالحفر الى نبات واحد في كل حفرة بعد بلوغ ارتفاع نبات 10سم .</vt:lpstr>
      <vt:lpstr>مزايا زراعة البذور على مروز:  1 – أنتظام المسافات بين النباتات فيكون لكل منها حيز كاف من التربة ينمو فيه ويؤخذ حاجتة من الضوء والهواء والغذاء . 2 – أنتظام الري حيث تأخذ النباتات حاجاتها من الماء دون ان يتجمع حولها . 3 - سهولة التعشيب والعزق . 4 – سهولة أجراء عملية التطعيم والقلع ومكافحة الآفات وغير ذلك من العمليات الزراعية الأخرى   </vt:lpstr>
      <vt:lpstr> خامسا : طريقة زراعة في المحل المستديم :  تتبع الزراعة المباشرة  في المحل المستديم لبعض بذور الفاكهة كالخوخ والمشمش والفستق والجوز حيث يتم تحضير الارض المراد زراعتها وذلك بحراثتها وتنعيمها وتسويتها ثم تحدد مواضع الحفر التي تزرع فيها البذور وتحضر وتوضع بذرتان في كل حفرة على عمق 5 سم وتغطى بالتراب  واذ كانت التربة ثقيلة يوضع في الحفرة قليل من الرمل وتزرع البذور فوقه وتغطى بطبقة من الرمل ايضا  وتروى الحفر احيانا  بمرش حتى يتم انبات البذور ثم تفتح لها سواقي منتظمة لريها وبعد تكامل الانبات تخف البادر ات الى نبته واحدة . </vt:lpstr>
      <vt:lpstr>  سادسا : طريقة زراعه في سنادين الجيفي Jiffy وأقراص Jiffy7  :  1: سنادين الجيفي Jiffy: وهي عبارة عن سنادين مصنوعة من مادة peat مع مواد لاصقة حيث تملا السنادين بالخلطة ثم تزرع البذور فيها مثل بذور الطماطة  والخيار والخس واللهانة وتسقى وتوضع داخل البيوت البلاستيكية او الزجاجية او الظلل الخشبية وعند وصول الشتلات الى الحجم المناسب لها تنقل الى المكان الدائم وتزرع الشتلات مع السندانه حيث ان جذور النباتات لها القابلية على اختراقها والنمو داخل التربة وكذلك اضافة مادة عضوية للتربة يستفاد النبات منها . 2 اقراص Jiffy 7 : وهي عبارة عن اقراص مصنوعة من مادة  peat ومضغوطة حيث تنقع في الماء قبل استعمالها  فيزداد حجمها ثم بعد ذلك توضع البذور داخلها وبعد انباتها تزرع الشتلات النامية مع هذه الاقراص مباشرة  في المكان الدائم لها . </vt:lpstr>
      <vt:lpstr>نماذج من اوعية واقراص Jiffy 7</vt:lpstr>
      <vt:lpstr>شكرا” لحسن أصغائكم</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الدرس العملي الخامس</dc:title>
  <dc:creator>DR.Ahmed Saker 2o1O</dc:creator>
  <cp:lastModifiedBy>DR.Ahmed Saker 2o1O</cp:lastModifiedBy>
  <cp:revision>12</cp:revision>
  <dcterms:created xsi:type="dcterms:W3CDTF">2021-06-07T19:44:32Z</dcterms:created>
  <dcterms:modified xsi:type="dcterms:W3CDTF">2022-05-06T15:08:08Z</dcterms:modified>
</cp:coreProperties>
</file>